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1" r:id="rId2"/>
    <p:sldMasterId id="2147483673" r:id="rId3"/>
    <p:sldMasterId id="2147483675" r:id="rId4"/>
    <p:sldMasterId id="2147483657" r:id="rId5"/>
    <p:sldMasterId id="2147483655" r:id="rId6"/>
    <p:sldMasterId id="2147483653" r:id="rId7"/>
    <p:sldMasterId id="2147483669" r:id="rId8"/>
    <p:sldMasterId id="2147483659" r:id="rId9"/>
    <p:sldMasterId id="2147483661" r:id="rId10"/>
    <p:sldMasterId id="2147483664" r:id="rId11"/>
  </p:sldMasterIdLst>
  <p:notesMasterIdLst>
    <p:notesMasterId r:id="rId38"/>
  </p:notesMasterIdLst>
  <p:handoutMasterIdLst>
    <p:handoutMasterId r:id="rId39"/>
  </p:handoutMasterIdLst>
  <p:sldIdLst>
    <p:sldId id="256" r:id="rId12"/>
    <p:sldId id="257" r:id="rId13"/>
    <p:sldId id="275" r:id="rId14"/>
    <p:sldId id="258" r:id="rId15"/>
    <p:sldId id="270" r:id="rId16"/>
    <p:sldId id="271" r:id="rId17"/>
    <p:sldId id="272" r:id="rId18"/>
    <p:sldId id="273" r:id="rId19"/>
    <p:sldId id="279" r:id="rId20"/>
    <p:sldId id="280" r:id="rId21"/>
    <p:sldId id="274" r:id="rId22"/>
    <p:sldId id="278" r:id="rId23"/>
    <p:sldId id="277" r:id="rId24"/>
    <p:sldId id="281" r:id="rId25"/>
    <p:sldId id="282" r:id="rId26"/>
    <p:sldId id="283" r:id="rId27"/>
    <p:sldId id="284" r:id="rId28"/>
    <p:sldId id="285" r:id="rId29"/>
    <p:sldId id="286" r:id="rId30"/>
    <p:sldId id="291" r:id="rId31"/>
    <p:sldId id="292" r:id="rId32"/>
    <p:sldId id="287" r:id="rId33"/>
    <p:sldId id="293" r:id="rId34"/>
    <p:sldId id="294" r:id="rId35"/>
    <p:sldId id="29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lrahman elewah" initials="ae" lastIdx="1" clrIdx="0">
    <p:extLst>
      <p:ext uri="{19B8F6BF-5375-455C-9EA6-DF929625EA0E}">
        <p15:presenceInfo xmlns:p15="http://schemas.microsoft.com/office/powerpoint/2012/main" userId="70a12d685965f4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FCFCF"/>
    <a:srgbClr val="FF8B8B"/>
    <a:srgbClr val="AB5E10"/>
    <a:srgbClr val="91A1FC"/>
    <a:srgbClr val="003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57"/>
    <p:restoredTop sz="94684"/>
  </p:normalViewPr>
  <p:slideViewPr>
    <p:cSldViewPr snapToGrid="0" snapToObjects="1">
      <p:cViewPr varScale="1">
        <p:scale>
          <a:sx n="67" d="100"/>
          <a:sy n="67" d="100"/>
        </p:scale>
        <p:origin x="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3" d="100"/>
          <a:sy n="123" d="100"/>
        </p:scale>
        <p:origin x="4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91509F-5F7C-8945-871F-3452F70444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17238-BFEB-4040-AE40-ED9E02E7C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016DE-6731-8749-9AAB-B743531C4CC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120B7-C1B7-A14E-B451-B0D0EDE48D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3D279-87C0-D940-8F6A-007E0BEA05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FB9FE-5433-144B-B5A3-1B7D3BA37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0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8A2FD-B261-9143-B91F-48B22BB59364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16CD9-8F23-BA4E-AF18-C8203EF8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7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7520167" cy="21728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0670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71D3-46C6-F144-8986-DDBB5EBF6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1D9E0-7895-1844-AA2F-9951D42BAD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F6B93-2AC1-6C4A-B53C-BC9A5AA38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E1C3D7-2560-AB4E-BB3A-7579EFA67D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973399"/>
            <a:ext cx="10548730" cy="390987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57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61C31-35B9-DA46-8DC2-4B346C71E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444" y="365125"/>
            <a:ext cx="10555356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85BC81-5052-9E44-B6CF-9B9C6D624C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512" y="2564296"/>
            <a:ext cx="3240000" cy="3080854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832B25-42E2-D146-AC04-F1A5A9CC9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3800" y="2560638"/>
            <a:ext cx="3240000" cy="308451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36C888-E37E-8743-BB9A-3EF08E6C9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6156" y="2563813"/>
            <a:ext cx="3240000" cy="308133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003556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DF330E-EE1C-794E-BA7E-EF36D59745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3" y="1973400"/>
            <a:ext cx="10555287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A01A3D54-A4D1-C144-88DF-ABDDCBB69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17">
            <a:extLst>
              <a:ext uri="{FF2B5EF4-FFF2-40B4-BE49-F238E27FC236}">
                <a16:creationId xmlns:a16="http://schemas.microsoft.com/office/drawing/2014/main" id="{FCA324EE-53C6-EF4C-84AC-80E63F358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13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2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F61D78-752D-ED4F-A80D-74D924F71B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5000263" cy="5760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4921A1-9A34-1B48-B9C0-15E906CEBE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365125"/>
            <a:ext cx="5763228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F0D749D-75AE-CE44-BC17-5B5DF6E7F6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90572" y="1909823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7FEA4C9-BA9B-7C43-9889-688988E28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63800" y="1909822"/>
            <a:ext cx="2790000" cy="3850177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2pPr>
            <a:lvl3pPr marL="10858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3pPr>
            <a:lvl4pPr marL="1543050" indent="-171450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4pPr>
            <a:lvl5pPr marL="2000250" indent="-171450">
              <a:buFont typeface="System Font Regular"/>
              <a:buChar char="-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18FC8DCF-27C9-0146-B90F-DF50FBC67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7">
            <a:extLst>
              <a:ext uri="{FF2B5EF4-FFF2-40B4-BE49-F238E27FC236}">
                <a16:creationId xmlns:a16="http://schemas.microsoft.com/office/drawing/2014/main" id="{3FB8A6CD-ADAC-AA4F-A66F-89886565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97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mage,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0FEE-9960-B54C-A930-F43197EE6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15">
            <a:extLst>
              <a:ext uri="{FF2B5EF4-FFF2-40B4-BE49-F238E27FC236}">
                <a16:creationId xmlns:a16="http://schemas.microsoft.com/office/drawing/2014/main" id="{13853AB8-4F92-A54B-9E82-510A2C799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7">
            <a:extLst>
              <a:ext uri="{FF2B5EF4-FFF2-40B4-BE49-F238E27FC236}">
                <a16:creationId xmlns:a16="http://schemas.microsoft.com/office/drawing/2014/main" id="{0E93A4E2-A7C2-E54F-BE8A-D32986344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18732BE2-6E0F-5446-B4E5-E8068E3A0B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512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A8DCDB0-CB5C-1D4E-97B6-4C45BCBC9A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513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C6DEF4-E0F7-5945-8596-C455B5C16F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8513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EEB294BE-6D08-8F44-85A2-819BF9AC6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2599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5590938A-A2A4-E943-83CC-5DA1AC7A90A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2600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F32EA24-32A7-7746-AD51-6F1F3229B5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2600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94BFB10-E2C7-8745-9886-43564469C4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553" y="2118126"/>
            <a:ext cx="3391199" cy="4286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FF46C3-8ADD-6843-8312-ECBC62A64D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80554" y="2684806"/>
            <a:ext cx="3391200" cy="2016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3F0C0E4-BE5A-5F44-9EA4-7DFA758F94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80554" y="4826642"/>
            <a:ext cx="3391199" cy="818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4393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09BD3F-F530-F243-869B-69BA7F0018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1881" y="-51880"/>
            <a:ext cx="6115455" cy="3469532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36A131-4879-FB47-9E7B-AAF8A9CB3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651" y="4284101"/>
            <a:ext cx="2012400" cy="747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C93232-97D6-E84B-BC73-E18B06B47D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651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8EE14CE-ADFF-424F-9477-F049FF4968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5547" y="4284200"/>
            <a:ext cx="201240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13A2B92-0A31-F749-AA48-B7F0E5A349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5547" y="5114462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1500">
                <a:solidFill>
                  <a:schemeClr val="bg1"/>
                </a:solidFill>
              </a:defRPr>
            </a:lvl2pPr>
            <a:lvl3pPr marL="914400" indent="0" algn="ctr">
              <a:buNone/>
              <a:defRPr sz="1500">
                <a:solidFill>
                  <a:schemeClr val="bg1"/>
                </a:solidFill>
              </a:defRPr>
            </a:lvl3pPr>
            <a:lvl4pPr marL="1371600" indent="0" algn="ctr">
              <a:buNone/>
              <a:defRPr sz="1500">
                <a:solidFill>
                  <a:schemeClr val="bg1"/>
                </a:solidFill>
              </a:defRPr>
            </a:lvl4pPr>
            <a:lvl5pPr marL="1828800" indent="0" algn="ctr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0625686-7B8B-1D40-BB0A-3C620C8839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8040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036D8AD-6FA2-DB4E-95BB-26438FC1BE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42117" y="915610"/>
            <a:ext cx="2012950" cy="7477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DC0E9AD-34FF-E348-AEC2-650A5F31A1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68590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7A56864-18E3-6E4E-91D4-EAFD7C618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2117" y="1749988"/>
            <a:ext cx="2012400" cy="8316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Input stat description</a:t>
            </a:r>
          </a:p>
        </p:txBody>
      </p:sp>
      <p:sp>
        <p:nvSpPr>
          <p:cNvPr id="39" name="Picture Placeholder 7">
            <a:extLst>
              <a:ext uri="{FF2B5EF4-FFF2-40B4-BE49-F238E27FC236}">
                <a16:creationId xmlns:a16="http://schemas.microsoft.com/office/drawing/2014/main" id="{B9F7D0CA-DBE3-4F47-84DB-DA1FC5A3A5E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62472" y="3419856"/>
            <a:ext cx="6129528" cy="3419856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4033520"/>
            <a:ext cx="3994647" cy="2346960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245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172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E764-B83B-C34A-BFDB-9AABD9D0B5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713" y="5190716"/>
            <a:ext cx="10131287" cy="1015664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54529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D416-58EA-C44A-9B46-10FB28DC5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4338" y="2882348"/>
            <a:ext cx="5128591" cy="1382575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4074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6B34-8EDA-4D44-BDDD-20468D98CD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80512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884B-E17B-D54F-8E79-2F15B4975F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46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rPr lang="en-US" dirty="0"/>
              <a:t>Divider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6979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3790E71-12F6-B647-BCA1-327DC5174B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145" y="2766218"/>
            <a:ext cx="11168269" cy="1325563"/>
          </a:xfrm>
          <a:prstGeom prst="rect">
            <a:avLst/>
          </a:prstGeom>
        </p:spPr>
        <p:txBody>
          <a:bodyPr anchor="ctr"/>
          <a:lstStyle>
            <a:lvl1pPr algn="l"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title slide</a:t>
            </a:r>
          </a:p>
        </p:txBody>
      </p:sp>
    </p:spTree>
    <p:extLst>
      <p:ext uri="{BB962C8B-B14F-4D97-AF65-F5344CB8AC3E}">
        <p14:creationId xmlns:p14="http://schemas.microsoft.com/office/powerpoint/2010/main" val="306448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5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7560-602F-6F44-BBAC-738812F69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6876" y="2703443"/>
            <a:ext cx="7013654" cy="166977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290AAC-283B-AE4C-986B-45D11E0959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7163" y="4502426"/>
            <a:ext cx="7013575" cy="259038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 name, Source title</a:t>
            </a:r>
          </a:p>
        </p:txBody>
      </p:sp>
    </p:spTree>
    <p:extLst>
      <p:ext uri="{BB962C8B-B14F-4D97-AF65-F5344CB8AC3E}">
        <p14:creationId xmlns:p14="http://schemas.microsoft.com/office/powerpoint/2010/main" val="326426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1D56B-3AAC-C24C-856E-C0D4E6A85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926" t="-1" r="17332" b="-262"/>
          <a:stretch/>
        </p:blipFill>
        <p:spPr>
          <a:xfrm>
            <a:off x="4812000" y="0"/>
            <a:ext cx="7380000" cy="68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FE740-DD41-BE42-9466-D380B171A1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0"/>
            <a:ext cx="8636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C4F6D76E-9B80-4848-B0CE-DCBEBBF1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70" y="365125"/>
            <a:ext cx="10548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216B959-D1D3-754A-90D5-4F13B3D8D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5070" y="6250329"/>
            <a:ext cx="4114800" cy="2885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7E9EDF-CA87-D14B-A491-EF77FED6B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20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AA8-27C9-8241-B42F-4E697CE3E23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7BD67-ABC4-3D4E-BC0A-FEFCC3F87C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822487" y="0"/>
            <a:ext cx="369513" cy="369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BBC5E-9DCC-3742-928B-170167BB59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1733" y="6195036"/>
            <a:ext cx="279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5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2" r:id="rId2"/>
    <p:sldLayoutId id="2147483663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12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002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System Font Regular"/>
        <a:buChar char="-"/>
        <a:defRPr sz="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D494A7-29E9-3C4E-B8DB-9BFC03881E1D}"/>
              </a:ext>
            </a:extLst>
          </p:cNvPr>
          <p:cNvSpPr/>
          <p:nvPr userDrawn="1"/>
        </p:nvSpPr>
        <p:spPr>
          <a:xfrm>
            <a:off x="6072000" y="0"/>
            <a:ext cx="6120000" cy="3420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6AAC6-7F5E-154C-A08B-457168B196E7}"/>
              </a:ext>
            </a:extLst>
          </p:cNvPr>
          <p:cNvSpPr/>
          <p:nvPr userDrawn="1"/>
        </p:nvSpPr>
        <p:spPr>
          <a:xfrm>
            <a:off x="0" y="3420000"/>
            <a:ext cx="6072000" cy="343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5AE3B2-1AE7-1049-9CAB-DF6AB93793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8051" y="4072396"/>
            <a:ext cx="207704" cy="2077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7A1337-DFB5-FD49-8D09-E208E65F0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80486" y="4072396"/>
            <a:ext cx="207704" cy="2077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D258F-CB66-A549-A7D5-1DE2051624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587947" y="5946093"/>
            <a:ext cx="207704" cy="2077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EBAA28-1F47-0848-923A-3BE25A7CCB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3057843" y="5946093"/>
            <a:ext cx="207704" cy="207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49687C-5ABE-1D49-B7A8-EF90586595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80990" y="714188"/>
            <a:ext cx="207704" cy="2077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39C084-B383-5848-A03F-37D79222E5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8668" y="714188"/>
            <a:ext cx="207704" cy="2077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E84527-7507-B34C-9099-26D97645DC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6661902" y="2598417"/>
            <a:ext cx="207704" cy="2077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58CA62-DEA7-0C40-B277-5DFDA1F2ED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9134413" y="2598417"/>
            <a:ext cx="207704" cy="2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4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462BCD-1C2A-1849-9F92-AFCAE1A2BA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5080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06605F-34F2-3D42-8775-8BCCECAF6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8546" t="-102" r="22192" b="-102"/>
          <a:stretch/>
        </p:blipFill>
        <p:spPr>
          <a:xfrm>
            <a:off x="5008880" y="0"/>
            <a:ext cx="7183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0717A-F429-584F-8CD6-2AAF00745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DEFB9-5F8D-6047-A4B2-A8ABC0C0F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6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D27711-16AE-A04D-904F-3DF0D6A6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8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66AFB-AD02-CE46-9D21-44E49433BA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2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EFB25-0EC8-E248-86CC-1CA5CCDD8C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1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91E017-F865-3D47-B1D6-7DD8B4F814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18BC7-8130-934F-AF40-9336BCC9CE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2700" y="0"/>
            <a:ext cx="121793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F0529-6FDF-8541-ADEB-D9DD465B85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6876" y="2291309"/>
            <a:ext cx="6223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6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ricdube.com/sofe3200/2/INDEX.md" TargetMode="External"/><Relationship Id="rId2" Type="http://schemas.openxmlformats.org/officeDocument/2006/relationships/hyperlink" Target="https://www.geeksforgeeks.org/wget-command-in-linux-unix/#:~:text=Wget%20is%20the%20non%2Dinteractive,of%20files%20from%20the%20Web.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udacity.com/course/version-control-with-git--ud456" TargetMode="External"/><Relationship Id="rId4" Type="http://schemas.openxmlformats.org/officeDocument/2006/relationships/hyperlink" Target="https://www.udacity.com/course/version-control-with-git--ud12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145B-5C00-BC41-B2A0-398B14A6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Tutorial 2</a:t>
            </a:r>
            <a:br>
              <a:rPr lang="en-US" dirty="0"/>
            </a:br>
            <a:r>
              <a:rPr lang="en-US" dirty="0"/>
              <a:t> </a:t>
            </a:r>
            <a:r>
              <a:rPr lang="en-US" sz="2000" dirty="0"/>
              <a:t>Fall 2020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032AB-499A-45AC-9D2E-085D36C93460}"/>
              </a:ext>
            </a:extLst>
          </p:cNvPr>
          <p:cNvSpPr txBox="1"/>
          <p:nvPr/>
        </p:nvSpPr>
        <p:spPr>
          <a:xfrm>
            <a:off x="444616" y="5889180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Abdelrahman Elewah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F8A5-C471-4E61-9386-6B8C322A26AF}"/>
              </a:ext>
            </a:extLst>
          </p:cNvPr>
          <p:cNvSpPr txBox="1"/>
          <p:nvPr/>
        </p:nvSpPr>
        <p:spPr>
          <a:xfrm>
            <a:off x="444616" y="3733800"/>
            <a:ext cx="6306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3200" b="0" i="0" u="none" strike="noStrike" baseline="0" dirty="0">
              <a:solidFill>
                <a:srgbClr val="00B0F0"/>
              </a:solidFill>
              <a:latin typeface="Calibri" panose="020F0502020204030204" pitchFamily="34" charset="0"/>
            </a:endParaRPr>
          </a:p>
          <a:p>
            <a:r>
              <a:rPr lang="en-US" sz="3200" b="0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B0F0"/>
                </a:solidFill>
                <a:latin typeface="Calibri" panose="020F0502020204030204" pitchFamily="34" charset="0"/>
              </a:rPr>
              <a:t>SOFE 3200U: Systems Programming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50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42D5-DB70-4289-A77F-32E9CF9BA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Downloading This Tutorial Using </a:t>
            </a:r>
            <a:r>
              <a:rPr lang="en-US" dirty="0" err="1"/>
              <a:t>wget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73195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00C5-6BE4-4BC6-AA8E-05FC591A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This Tutorial using </a:t>
            </a:r>
            <a:r>
              <a:rPr lang="en-US" dirty="0" err="1"/>
              <a:t>wget</a:t>
            </a:r>
            <a:r>
              <a:rPr lang="en-US" dirty="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47130-3E4C-4725-99F8-C3874F71D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84B80-7F33-4F6A-B89A-8F155528DD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hlinkClick r:id="rId2"/>
              </a:rPr>
              <a:t>wget</a:t>
            </a:r>
            <a:r>
              <a:rPr lang="en-US" dirty="0">
                <a:hlinkClick r:id="rId2"/>
              </a:rPr>
              <a:t>  </a:t>
            </a:r>
            <a:r>
              <a:rPr lang="en-US" dirty="0"/>
              <a:t> command :   </a:t>
            </a:r>
            <a:r>
              <a:rPr lang="da-DK" dirty="0"/>
              <a:t>wget </a:t>
            </a:r>
            <a:r>
              <a:rPr lang="da-DK" dirty="0">
                <a:hlinkClick r:id="rId3"/>
              </a:rPr>
              <a:t>http://ericdube.com/sofe3200/2/INDEX.md</a:t>
            </a:r>
            <a:endParaRPr lang="da-DK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Github</a:t>
            </a:r>
            <a:r>
              <a:rPr lang="en-US" dirty="0"/>
              <a:t> is  software development and version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Markdown language </a:t>
            </a:r>
            <a:endParaRPr lang="ar-EG" dirty="0"/>
          </a:p>
          <a:p>
            <a:pPr marL="0" indent="0">
              <a:buNone/>
            </a:pPr>
            <a:endParaRPr lang="ar-EG" dirty="0"/>
          </a:p>
          <a:p>
            <a:pPr marL="0" indent="0">
              <a:buNone/>
            </a:pPr>
            <a:r>
              <a:rPr lang="en-US" dirty="0"/>
              <a:t>Good online course</a:t>
            </a:r>
            <a:r>
              <a:rPr lang="ar-EG" dirty="0"/>
              <a:t> </a:t>
            </a:r>
            <a:r>
              <a:rPr lang="en-US" dirty="0"/>
              <a:t>to learn Git and GitHub :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hlinkClick r:id="rId4"/>
              </a:rPr>
              <a:t>https://www.udacity.com/course/version-control-with-git--ud123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>
                <a:hlinkClick r:id="rId5"/>
              </a:rPr>
              <a:t>https://www.udacity.com/course/version-control-with-git--ud456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273C7-9794-4B18-85D6-D966807FD51E}"/>
              </a:ext>
            </a:extLst>
          </p:cNvPr>
          <p:cNvSpPr txBox="1"/>
          <p:nvPr/>
        </p:nvSpPr>
        <p:spPr>
          <a:xfrm>
            <a:off x="478971" y="5398141"/>
            <a:ext cx="1194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wget</a:t>
            </a:r>
            <a:r>
              <a:rPr lang="en-US" dirty="0"/>
              <a:t> https://github.com/elewah/elewah.github.io/blob/master/courses/system%20programming/Tutorial2.pdf</a:t>
            </a:r>
          </a:p>
        </p:txBody>
      </p:sp>
    </p:spTree>
    <p:extLst>
      <p:ext uri="{BB962C8B-B14F-4D97-AF65-F5344CB8AC3E}">
        <p14:creationId xmlns:p14="http://schemas.microsoft.com/office/powerpoint/2010/main" val="139057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E8D5F-4663-41B8-BF5F-430B11BBD0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</p:spTree>
    <p:extLst>
      <p:ext uri="{BB962C8B-B14F-4D97-AF65-F5344CB8AC3E}">
        <p14:creationId xmlns:p14="http://schemas.microsoft.com/office/powerpoint/2010/main" val="144793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shell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Command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Line Interface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 </a:t>
            </a:r>
          </a:p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2B2B2B"/>
                </a:solidFill>
                <a:latin typeface="OpenSans-Semibold"/>
              </a:rPr>
              <a:t>Streams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When you run any program in the shell, it will have access to three streams: -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One input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OpenSans"/>
              </a:rPr>
              <a:t>stream:stdin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(standard in)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Two output streams: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OpenSans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and stderr (standard out and standard error)</a:t>
            </a:r>
            <a:endParaRPr lang="en-US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5B7A33-0694-49EF-A19D-3754FEAE8472}"/>
              </a:ext>
            </a:extLst>
          </p:cNvPr>
          <p:cNvGrpSpPr/>
          <p:nvPr/>
        </p:nvGrpSpPr>
        <p:grpSpPr>
          <a:xfrm>
            <a:off x="7818110" y="2166020"/>
            <a:ext cx="4154957" cy="2525960"/>
            <a:chOff x="7282542" y="2166020"/>
            <a:chExt cx="4154957" cy="252596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63EC24C-441D-44B6-A35E-31FBD38D04FD}"/>
                </a:ext>
              </a:extLst>
            </p:cNvPr>
            <p:cNvGrpSpPr/>
            <p:nvPr/>
          </p:nvGrpSpPr>
          <p:grpSpPr>
            <a:xfrm>
              <a:off x="7282542" y="2166020"/>
              <a:ext cx="4071258" cy="2525960"/>
              <a:chOff x="7282542" y="2166020"/>
              <a:chExt cx="4071258" cy="2525960"/>
            </a:xfrm>
          </p:grpSpPr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B3D8A4FF-8235-4C64-B949-B8C063DE2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153400" y="2166020"/>
                <a:ext cx="2525960" cy="2525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2D3F9FB-0490-4830-A5D5-F8BBC77C5B12}"/>
                  </a:ext>
                </a:extLst>
              </p:cNvPr>
              <p:cNvGrpSpPr/>
              <p:nvPr/>
            </p:nvGrpSpPr>
            <p:grpSpPr>
              <a:xfrm>
                <a:off x="7282542" y="2993572"/>
                <a:ext cx="4071258" cy="1645785"/>
                <a:chOff x="7282542" y="2993572"/>
                <a:chExt cx="4071258" cy="1645785"/>
              </a:xfrm>
            </p:grpSpPr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1F4FF63B-36E6-4C6F-A0F1-DE5E422517B3}"/>
                    </a:ext>
                  </a:extLst>
                </p:cNvPr>
                <p:cNvCxnSpPr/>
                <p:nvPr/>
              </p:nvCxnSpPr>
              <p:spPr>
                <a:xfrm>
                  <a:off x="7282542" y="2993572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135A7746-A84E-4E7C-8426-FF831009B40E}"/>
                    </a:ext>
                  </a:extLst>
                </p:cNvPr>
                <p:cNvCxnSpPr/>
                <p:nvPr/>
              </p:nvCxnSpPr>
              <p:spPr>
                <a:xfrm>
                  <a:off x="10406743" y="3015344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E24AEE83-B882-464C-B09C-E1257B8D3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5589" y="3953557"/>
                  <a:ext cx="783771" cy="68580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8E2C91-D315-4ED1-99AE-3B8FEBDADE07}"/>
                </a:ext>
              </a:extLst>
            </p:cNvPr>
            <p:cNvSpPr txBox="1"/>
            <p:nvPr/>
          </p:nvSpPr>
          <p:spPr>
            <a:xfrm>
              <a:off x="7282542" y="255814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FF17A3-B46B-4C07-AD3D-5CF67BA93944}"/>
                </a:ext>
              </a:extLst>
            </p:cNvPr>
            <p:cNvSpPr txBox="1"/>
            <p:nvPr/>
          </p:nvSpPr>
          <p:spPr>
            <a:xfrm>
              <a:off x="10624456" y="253511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stdout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1456A2-2BC7-4665-9E5A-98EF592588E8}"/>
                </a:ext>
              </a:extLst>
            </p:cNvPr>
            <p:cNvSpPr txBox="1"/>
            <p:nvPr/>
          </p:nvSpPr>
          <p:spPr>
            <a:xfrm>
              <a:off x="10358998" y="40551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stderr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78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Plumbing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algn="l"/>
            <a:r>
              <a:rPr lang="en-US" sz="2800" b="1" i="0" u="none" strike="noStrike" baseline="0" dirty="0">
                <a:solidFill>
                  <a:srgbClr val="2B2B2B"/>
                </a:solidFill>
                <a:latin typeface="OpenSans-Semibold"/>
              </a:rPr>
              <a:t>Why two output streams?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It is important to distinguish between valid output of a command and output due to errors. Like a function, you can make some assumptions about the output of a command. If errors were mixed in with the output, you wouldn't be able to make these assumptions.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For example, the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ls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command will always write a list of files (or nothing) to </a:t>
            </a:r>
            <a:r>
              <a:rPr lang="en-US" sz="1800" b="0" i="0" u="none" strike="noStrike" baseline="0" dirty="0" err="1">
                <a:solidFill>
                  <a:srgbClr val="3A3A3A"/>
                </a:solidFill>
                <a:latin typeface="CourierNewPSMT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. Any error message is sent over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stderr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.</a:t>
            </a:r>
          </a:p>
          <a:p>
            <a:pPr algn="l"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3A3A3A"/>
              </a:solidFill>
              <a:latin typeface="OpenSans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3A3A3A"/>
                </a:solidFill>
                <a:latin typeface="OpenSans"/>
              </a:rPr>
              <a:t>For instance try this command</a:t>
            </a:r>
          </a:p>
          <a:p>
            <a:pPr marL="0" indent="0" algn="l">
              <a:buNone/>
            </a:pP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ls /root /var (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stdout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A4C442-6BE6-4620-9887-B29400AA5167}"/>
              </a:ext>
            </a:extLst>
          </p:cNvPr>
          <p:cNvGrpSpPr/>
          <p:nvPr/>
        </p:nvGrpSpPr>
        <p:grpSpPr>
          <a:xfrm>
            <a:off x="7818110" y="2166020"/>
            <a:ext cx="4154957" cy="2525960"/>
            <a:chOff x="7282542" y="2166020"/>
            <a:chExt cx="4154957" cy="25259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D5CE7-36A2-4C2B-A2D6-0D66C838D439}"/>
                </a:ext>
              </a:extLst>
            </p:cNvPr>
            <p:cNvGrpSpPr/>
            <p:nvPr/>
          </p:nvGrpSpPr>
          <p:grpSpPr>
            <a:xfrm>
              <a:off x="7282542" y="2166020"/>
              <a:ext cx="4071258" cy="2525960"/>
              <a:chOff x="7282542" y="2166020"/>
              <a:chExt cx="4071258" cy="252596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D33B6091-0756-45ED-AA4D-683521714D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8153400" y="2166020"/>
                <a:ext cx="2525960" cy="2525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77D0F4-2504-4CC8-ADF3-24D7526D7C3E}"/>
                  </a:ext>
                </a:extLst>
              </p:cNvPr>
              <p:cNvGrpSpPr/>
              <p:nvPr/>
            </p:nvGrpSpPr>
            <p:grpSpPr>
              <a:xfrm>
                <a:off x="7282542" y="2993572"/>
                <a:ext cx="4071258" cy="1645785"/>
                <a:chOff x="7282542" y="2993572"/>
                <a:chExt cx="4071258" cy="1645785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54BE3DA9-5475-414F-8655-10B5C51F05C2}"/>
                    </a:ext>
                  </a:extLst>
                </p:cNvPr>
                <p:cNvCxnSpPr/>
                <p:nvPr/>
              </p:nvCxnSpPr>
              <p:spPr>
                <a:xfrm>
                  <a:off x="7282542" y="2993572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3009143A-BB02-4A04-8B60-83D2F0F38A0D}"/>
                    </a:ext>
                  </a:extLst>
                </p:cNvPr>
                <p:cNvCxnSpPr/>
                <p:nvPr/>
              </p:nvCxnSpPr>
              <p:spPr>
                <a:xfrm>
                  <a:off x="10406743" y="3015344"/>
                  <a:ext cx="947057" cy="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ED84066B-4E15-4749-8C24-52908CC4D8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95589" y="3953557"/>
                  <a:ext cx="783771" cy="685800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80388E-3641-4E81-842B-D069FD094321}"/>
                </a:ext>
              </a:extLst>
            </p:cNvPr>
            <p:cNvSpPr txBox="1"/>
            <p:nvPr/>
          </p:nvSpPr>
          <p:spPr>
            <a:xfrm>
              <a:off x="7282542" y="255814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stdin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DEFE6F-4D1B-4577-8DD0-A7CFD8C373C2}"/>
                </a:ext>
              </a:extLst>
            </p:cNvPr>
            <p:cNvSpPr txBox="1"/>
            <p:nvPr/>
          </p:nvSpPr>
          <p:spPr>
            <a:xfrm>
              <a:off x="10624456" y="253511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stdout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4CD7E8-F987-486D-AD13-F2B4286FF08C}"/>
                </a:ext>
              </a:extLst>
            </p:cNvPr>
            <p:cNvSpPr txBox="1"/>
            <p:nvPr/>
          </p:nvSpPr>
          <p:spPr>
            <a:xfrm>
              <a:off x="10358998" y="40551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stderr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77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F7E6-38A3-4D64-880E-CEA856D549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3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940" y="2100250"/>
            <a:ext cx="7470581" cy="390987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Pipes are a very powerful tool which allow you to create your own data flow in the terminal. A pipe connects two streams together.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The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OpenSans-Semibold"/>
              </a:rPr>
              <a:t>piped commands run concurrently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. This can be very helpful for basic multiprocessing.</a:t>
            </a:r>
          </a:p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For example, running the following will display all files in the working directory which contain the letter "a".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CourierNewPSMT"/>
              </a:rPr>
              <a:t>ls | grep "a"</a:t>
            </a:r>
          </a:p>
        </p:txBody>
      </p:sp>
    </p:spTree>
    <p:extLst>
      <p:ext uri="{BB962C8B-B14F-4D97-AF65-F5344CB8AC3E}">
        <p14:creationId xmlns:p14="http://schemas.microsoft.com/office/powerpoint/2010/main" val="348395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4E7D-9E34-4E92-815D-55167A60D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Redirects</a:t>
            </a:r>
          </a:p>
        </p:txBody>
      </p:sp>
    </p:spTree>
    <p:extLst>
      <p:ext uri="{BB962C8B-B14F-4D97-AF65-F5344CB8AC3E}">
        <p14:creationId xmlns:p14="http://schemas.microsoft.com/office/powerpoint/2010/main" val="259117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C8A20-9964-4DE1-8E65-27CB7834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D5945-7881-469E-B8B0-6F723B426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8155A-7A73-40A2-A70A-80C4A2CEB6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997" y="1588622"/>
            <a:ext cx="10684803" cy="3909875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The output of a command can also be directed to a file (or stream) using redirection.</a:t>
            </a:r>
          </a:p>
          <a:p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Using  </a:t>
            </a:r>
            <a:r>
              <a:rPr lang="en-US" sz="2000" b="1" dirty="0">
                <a:solidFill>
                  <a:srgbClr val="FF0000"/>
                </a:solidFill>
                <a:latin typeface="CourierNewPSMT"/>
              </a:rPr>
              <a:t>&lt;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OpenSans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OpenSans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will redirect a file's contents to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ourierNewPSMT"/>
              </a:rPr>
              <a:t>stdin 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NewPSMT"/>
              </a:rPr>
              <a:t> while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 using 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CourierNewPSMT"/>
              </a:rPr>
              <a:t>&gt;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will redirect </a:t>
            </a:r>
            <a:r>
              <a:rPr lang="en-US" sz="1800" b="1" i="0" u="none" strike="noStrike" baseline="0" dirty="0" err="1">
                <a:solidFill>
                  <a:srgbClr val="FF0000"/>
                </a:solidFill>
                <a:latin typeface="CourierNewPSMT"/>
              </a:rPr>
              <a:t>stdout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CourierNewPSMT"/>
              </a:rPr>
              <a:t> </a:t>
            </a:r>
            <a:r>
              <a:rPr lang="en-US" sz="1800" b="0" i="0" u="none" strike="noStrike" baseline="0" dirty="0">
                <a:solidFill>
                  <a:srgbClr val="3A3A3A"/>
                </a:solidFill>
                <a:latin typeface="OpenSans"/>
              </a:rPr>
              <a:t>and write it to a file.</a:t>
            </a:r>
            <a:endParaRPr lang="en-US" sz="1800" b="1" i="0" u="none" strike="noStrike" baseline="0" dirty="0">
              <a:solidFill>
                <a:srgbClr val="FF0000"/>
              </a:solidFill>
              <a:latin typeface="CourierNewPSMT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3A3A3A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dirty="0">
              <a:solidFill>
                <a:srgbClr val="3A3A3A"/>
              </a:solidFill>
              <a:latin typeface="OpenSans"/>
            </a:endParaRPr>
          </a:p>
          <a:p>
            <a:pPr algn="l"/>
            <a:endParaRPr lang="en-US" sz="1800" b="0" i="0" u="none" strike="noStrike" baseline="0" dirty="0">
              <a:solidFill>
                <a:srgbClr val="3A3A3A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FF0000"/>
              </a:solidFill>
              <a:latin typeface="OpenSans"/>
            </a:endParaRPr>
          </a:p>
          <a:p>
            <a:pPr marL="0" indent="0" algn="l">
              <a:buNone/>
            </a:pPr>
            <a:endParaRPr lang="en-US" sz="1800" b="0" i="0" u="none" strike="noStrike" baseline="0" dirty="0">
              <a:solidFill>
                <a:srgbClr val="FF0000"/>
              </a:solidFill>
              <a:latin typeface="Open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409A8-163B-45E3-9315-C5CAB56DD846}"/>
              </a:ext>
            </a:extLst>
          </p:cNvPr>
          <p:cNvSpPr txBox="1"/>
          <p:nvPr/>
        </p:nvSpPr>
        <p:spPr>
          <a:xfrm>
            <a:off x="1034388" y="3174227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echo "Hello, world!" &gt; helloworld.txt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B87CA-1A53-4743-880E-7699164C0BE9}"/>
              </a:ext>
            </a:extLst>
          </p:cNvPr>
          <p:cNvSpPr txBox="1"/>
          <p:nvPr/>
        </p:nvSpPr>
        <p:spPr>
          <a:xfrm>
            <a:off x="1034388" y="3714068"/>
            <a:ext cx="776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none" strike="noStrike" baseline="0" dirty="0" err="1">
                <a:solidFill>
                  <a:schemeClr val="tx2"/>
                </a:solidFill>
                <a:latin typeface="CourierNewPSMT"/>
              </a:rPr>
              <a:t>printf</a:t>
            </a:r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 "This is cool! \n This is awesome!" &gt; myfile.txt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53392-671B-452A-8D77-279530B4884D}"/>
              </a:ext>
            </a:extLst>
          </p:cNvPr>
          <p:cNvSpPr txBox="1"/>
          <p:nvPr/>
        </p:nvSpPr>
        <p:spPr>
          <a:xfrm>
            <a:off x="1034388" y="4236950"/>
            <a:ext cx="8327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tx2"/>
                </a:solidFill>
                <a:latin typeface="CourierNewPSMT"/>
              </a:rPr>
              <a:t>grep "a" &lt; myfile.txt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9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9C00-9BD2-4D27-B236-DEEED563F9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404201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DE00-C551-4AB3-87B3-2C3947AFA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 the previous tutorial, we have this unanswered question that related to top command</a:t>
            </a:r>
          </a:p>
        </p:txBody>
      </p:sp>
    </p:spTree>
    <p:extLst>
      <p:ext uri="{BB962C8B-B14F-4D97-AF65-F5344CB8AC3E}">
        <p14:creationId xmlns:p14="http://schemas.microsoft.com/office/powerpoint/2010/main" val="313588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display usage instructions for a command. For example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the usage of man.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pwd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 and 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pwd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stands for Print Working Directory. It displays the current working directory. This command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normally doesn't take any parameters.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[OPTION]... {FILE]...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lists the contents of the working directory, or a directory passed as an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argument. This command also has flags to change the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behaviour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which you can see by running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--help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or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man ls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date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date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command which can print the date and time. A format can be passed preceded by a plus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symbol. For example,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date +%I:%M:%S\ %p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the time in this format: 9:00:00 PM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7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cat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command intended for concatenating files, but there are many useful applications of cat.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This command can take input from multiple files and the input stream, and will write all of these to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output stream.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examples: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file1.txt file2.txt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Display the contents of two files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cat file1.txt file2.txt &gt; file1and2.txt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Concatenate files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echo "hello" | cat file1.txt -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Append "hello" to a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more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useful command to display an input one screen at a time. For example: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-R / | more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displays all files, one screen at a time.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57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head and tail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head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and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display the first lines and last lines of a file respectively. By default, they display the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last 10 lines, but passing the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-n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flag (ex: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head -n 5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) can override this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behaviour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also has a flag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-f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to follow the end of a file. In this mode,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tail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stay open and display every new line added to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mkdir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</a:t>
            </a: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rmdir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cd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mkdir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and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rmdir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provide creation and deletion of directories respectively. Note that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rmdir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requires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directory to be empty for removal.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cd [PATH]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changes the current directory. With no parameters,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set the working directory to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user's home directory.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mv, cp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mv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the rename command. It takes two arguments: source and destination.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97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wc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wc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is a useful command for counting words, lines, or characters. It can receive input from stdin, or 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filename as an argument. There are three flags available: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, and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; for lines, words, and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characters respectively. For example, to display the number of lines and words in some input text,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try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printf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"Hello\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nThis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is text" |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A3A3A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Note: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Even if the flags are passed in a different order,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wc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 will always display lines, words, then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sort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sort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will sort input from stdin, or from a filename accepted as a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paramters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40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chown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</a:t>
            </a: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chgrp</a:t>
            </a:r>
            <a:r>
              <a:rPr lang="en-US" sz="32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, </a:t>
            </a: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chmod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chown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[USER] FILE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changes the owner of a specified file. With only the file as a parameter, </a:t>
            </a:r>
            <a:r>
              <a:rPr lang="en-US" sz="1800" dirty="0" err="1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chown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by default changes the user to the current user.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chgrp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GROUP FILE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changes the group of the specified file.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chmod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MODE FILE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changes the permissions of the specified file to the specified mode.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examples: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chown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FILE.txt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Change ownership of FILE.txt to current user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chgrp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www-data /var/www/html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Change group of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/var/www/html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to the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www-data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group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A3A3A"/>
                </a:solidFill>
                <a:effectLst/>
                <a:latin typeface="AdobePiStd"/>
                <a:ea typeface="Calibri" panose="020F0502020204030204" pitchFamily="34" charset="0"/>
                <a:cs typeface="AdobePiStd"/>
              </a:rPr>
              <a:t>l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chmod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 640 file.doc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- Change permissions of file.doc so owner has read and write access, group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has read access, and other users have no access.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5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A7EB-E99A-4777-87C0-75E8C500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7824E-926D-4677-BEBB-7FC84146C6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409BC-EDC2-478D-90F1-0188FBFE5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070" y="1840049"/>
            <a:ext cx="10548730" cy="3909875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Permissions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2B2B2B"/>
                </a:solidFill>
                <a:effectLst/>
                <a:latin typeface="OpenSans-Semibold"/>
                <a:ea typeface="Calibri" panose="020F0502020204030204" pitchFamily="34" charset="0"/>
                <a:cs typeface="OpenSans-Semibold"/>
              </a:rPr>
              <a:t>drwxrwxrwx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Permissions are represented as a bitmask containing 9 bit values. - The first three bits represent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the owner's permissions. - The second three bits represent the group's permissions. - The last three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bits represent the permissions of other users.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Each three bits are usually represented as </a:t>
            </a:r>
            <a:r>
              <a:rPr lang="en-US" sz="1400" dirty="0" err="1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rwx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. For example,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r-x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represents read and execute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permissions, without write permissions.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When you pass the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-a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flag to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ls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you will see the a line representing the file permissions. It will also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contain a </a:t>
            </a:r>
            <a:r>
              <a:rPr lang="en-US" sz="1400" dirty="0">
                <a:solidFill>
                  <a:srgbClr val="3A3A3A"/>
                </a:solidFill>
                <a:effectLst/>
                <a:latin typeface="CourierNewPSMT"/>
                <a:ea typeface="Calibri" panose="020F0502020204030204" pitchFamily="34" charset="0"/>
                <a:cs typeface="CourierNewPSMT"/>
              </a:rPr>
              <a:t>d </a:t>
            </a:r>
            <a:r>
              <a:rPr lang="en-US" sz="1800" dirty="0">
                <a:solidFill>
                  <a:srgbClr val="3A3A3A"/>
                </a:solidFill>
                <a:effectLst/>
                <a:latin typeface="OpenSans"/>
                <a:ea typeface="Calibri" panose="020F0502020204030204" pitchFamily="34" charset="0"/>
                <a:cs typeface="OpenSans"/>
              </a:rPr>
              <a:t>character at the beginning of the item is a directory (or a dash otherwise).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55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E1D9-9B5D-474E-A6EB-0254697EA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70505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3F24C-BA8F-4D0F-A855-A9E86D67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3E474-59DF-49DE-A31E-19E6D99809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52733-7A64-412B-9F39-7BC0747121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88F4AE0-BC79-4520-A452-0D1DAE3E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5F560-F6EA-45B7-8C7A-0BAE619DEABF}"/>
              </a:ext>
            </a:extLst>
          </p:cNvPr>
          <p:cNvSpPr/>
          <p:nvPr/>
        </p:nvSpPr>
        <p:spPr>
          <a:xfrm>
            <a:off x="0" y="0"/>
            <a:ext cx="122682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21000">
                <a:schemeClr val="bg1">
                  <a:alpha val="0"/>
                </a:schemeClr>
              </a:gs>
              <a:gs pos="39000">
                <a:srgbClr val="0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ED4A1-DC13-4827-AE17-CFA8ECC2A1A7}"/>
              </a:ext>
            </a:extLst>
          </p:cNvPr>
          <p:cNvSpPr/>
          <p:nvPr/>
        </p:nvSpPr>
        <p:spPr>
          <a:xfrm>
            <a:off x="3669874" y="1346860"/>
            <a:ext cx="435721" cy="32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8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2DB4-4F94-4F7A-8336-34DD8715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20" y="0"/>
            <a:ext cx="10548730" cy="1325563"/>
          </a:xfrm>
        </p:spPr>
        <p:txBody>
          <a:bodyPr/>
          <a:lstStyle/>
          <a:p>
            <a:r>
              <a:rPr lang="en-US" dirty="0"/>
              <a:t>Top command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BF518A-2DEF-4A39-B677-07627B559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30C22-488A-4278-8DA7-0355E061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83" y="1157457"/>
            <a:ext cx="9635067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A332-A0F5-421E-8220-99098096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command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0B18-3CF7-418D-A0E2-163817D292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2C5CA-AD7A-4F61-858B-9B53A9893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3A2BB-708A-4D4F-A862-DD9A58D13C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10609-839E-41EF-883D-DA70043A78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2CB7D-3F2E-4F48-AFD1-AB9D155DB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8125B-FBDA-4646-9BC1-5C3143C75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4" y="1591270"/>
            <a:ext cx="9363075" cy="52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E1CA-9E7A-4C9E-BEC7-0782B616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7AFE4-ABF4-4F62-846E-5BA781216E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0A8E3-1DD4-4116-A615-7B4FF89A68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20ABD-FBE7-4CEA-AB78-12F150042D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851223-77A7-45A8-A035-EFEA97AE74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11658-72CC-448A-B546-06D04F012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92C5B-9038-45DD-882F-E9F92CC0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457611-BAEC-4E02-AEB3-415CBD1ECC8F}"/>
              </a:ext>
            </a:extLst>
          </p:cNvPr>
          <p:cNvSpPr/>
          <p:nvPr/>
        </p:nvSpPr>
        <p:spPr>
          <a:xfrm>
            <a:off x="0" y="0"/>
            <a:ext cx="12268200" cy="6858000"/>
          </a:xfrm>
          <a:prstGeom prst="rect">
            <a:avLst/>
          </a:prstGeom>
          <a:gradFill>
            <a:gsLst>
              <a:gs pos="25000">
                <a:srgbClr val="000000"/>
              </a:gs>
              <a:gs pos="52000">
                <a:schemeClr val="bg1">
                  <a:alpha val="0"/>
                </a:schemeClr>
              </a:gs>
              <a:gs pos="71000">
                <a:srgbClr val="0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8C0731-4DAC-43BF-BF7C-848CAF77D066}"/>
              </a:ext>
            </a:extLst>
          </p:cNvPr>
          <p:cNvGrpSpPr/>
          <p:nvPr/>
        </p:nvGrpSpPr>
        <p:grpSpPr>
          <a:xfrm>
            <a:off x="1634743" y="2277726"/>
            <a:ext cx="1027133" cy="1207574"/>
            <a:chOff x="1634743" y="2277726"/>
            <a:chExt cx="1027133" cy="120757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949D54-78ED-4E3A-BFA2-1B678B98E74B}"/>
                </a:ext>
              </a:extLst>
            </p:cNvPr>
            <p:cNvSpPr/>
            <p:nvPr/>
          </p:nvSpPr>
          <p:spPr>
            <a:xfrm>
              <a:off x="2052276" y="2865447"/>
              <a:ext cx="609600" cy="619853"/>
            </a:xfrm>
            <a:prstGeom prst="ellipse">
              <a:avLst/>
            </a:prstGeom>
            <a:solidFill>
              <a:srgbClr val="00B05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miley Face 10">
              <a:extLst>
                <a:ext uri="{FF2B5EF4-FFF2-40B4-BE49-F238E27FC236}">
                  <a16:creationId xmlns:a16="http://schemas.microsoft.com/office/drawing/2014/main" id="{8A7ADAE7-CD9A-4CF5-9AE8-A60D7FD1AF13}"/>
                </a:ext>
              </a:extLst>
            </p:cNvPr>
            <p:cNvSpPr/>
            <p:nvPr/>
          </p:nvSpPr>
          <p:spPr>
            <a:xfrm>
              <a:off x="1634743" y="2277726"/>
              <a:ext cx="522513" cy="552520"/>
            </a:xfrm>
            <a:prstGeom prst="smileyFace">
              <a:avLst>
                <a:gd name="adj" fmla="val 4653"/>
              </a:avLst>
            </a:prstGeom>
            <a:solidFill>
              <a:srgbClr val="00B05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16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0EC7-685E-4B6F-9D53-87BA6C86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22671-481A-4BFC-B52C-E06B255A5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450F-04A0-43CE-BBEC-8F60ECB377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D3099-2FA7-4A80-B892-6BB1F1615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D30E1D-EBC5-4E1B-BAE3-4F3CFD0DF4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1F6B7-0679-4AA1-AF7D-ED5A2835C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B2583-9373-47A0-AB8D-6F8671BEC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87520C-D0A4-49DC-8701-C784ECD2C500}"/>
              </a:ext>
            </a:extLst>
          </p:cNvPr>
          <p:cNvSpPr/>
          <p:nvPr/>
        </p:nvSpPr>
        <p:spPr>
          <a:xfrm>
            <a:off x="0" y="0"/>
            <a:ext cx="12268200" cy="6858000"/>
          </a:xfrm>
          <a:prstGeom prst="rect">
            <a:avLst/>
          </a:prstGeom>
          <a:gradFill>
            <a:gsLst>
              <a:gs pos="25000">
                <a:srgbClr val="000000"/>
              </a:gs>
              <a:gs pos="52000">
                <a:schemeClr val="bg1">
                  <a:alpha val="0"/>
                </a:schemeClr>
              </a:gs>
              <a:gs pos="71000">
                <a:srgbClr val="0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CC53FF-2257-46B4-A54F-25B92D109DDB}"/>
              </a:ext>
            </a:extLst>
          </p:cNvPr>
          <p:cNvGrpSpPr/>
          <p:nvPr/>
        </p:nvGrpSpPr>
        <p:grpSpPr>
          <a:xfrm>
            <a:off x="1264628" y="1852889"/>
            <a:ext cx="1027133" cy="1207574"/>
            <a:chOff x="1634743" y="2277726"/>
            <a:chExt cx="1027133" cy="120757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882425-C6FB-4686-9421-49D9CFA1A971}"/>
                </a:ext>
              </a:extLst>
            </p:cNvPr>
            <p:cNvSpPr/>
            <p:nvPr/>
          </p:nvSpPr>
          <p:spPr>
            <a:xfrm>
              <a:off x="2052276" y="2865447"/>
              <a:ext cx="609600" cy="619853"/>
            </a:xfrm>
            <a:prstGeom prst="ellipse">
              <a:avLst/>
            </a:prstGeom>
            <a:solidFill>
              <a:srgbClr val="00B05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miley Face 12">
              <a:extLst>
                <a:ext uri="{FF2B5EF4-FFF2-40B4-BE49-F238E27FC236}">
                  <a16:creationId xmlns:a16="http://schemas.microsoft.com/office/drawing/2014/main" id="{CBDD1A65-C66D-4CE2-B924-6A2829FFB829}"/>
                </a:ext>
              </a:extLst>
            </p:cNvPr>
            <p:cNvSpPr/>
            <p:nvPr/>
          </p:nvSpPr>
          <p:spPr>
            <a:xfrm>
              <a:off x="1634743" y="2277726"/>
              <a:ext cx="522513" cy="552520"/>
            </a:xfrm>
            <a:prstGeom prst="smileyFace">
              <a:avLst>
                <a:gd name="adj" fmla="val 4653"/>
              </a:avLst>
            </a:prstGeom>
            <a:solidFill>
              <a:srgbClr val="00B05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127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0EC7-685E-4B6F-9D53-87BA6C86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22671-481A-4BFC-B52C-E06B255A5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8450F-04A0-43CE-BBEC-8F60ECB377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D3099-2FA7-4A80-B892-6BB1F1615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D30E1D-EBC5-4E1B-BAE3-4F3CFD0DF4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1F6B7-0679-4AA1-AF7D-ED5A2835C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5E11AA8-27C9-8241-B42F-4E697CE3E23E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71CAC0-02BC-4E60-88AC-1FAD7712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A045B4-2C1D-46A1-B931-50CDD06FC18C}"/>
              </a:ext>
            </a:extLst>
          </p:cNvPr>
          <p:cNvSpPr/>
          <p:nvPr/>
        </p:nvSpPr>
        <p:spPr>
          <a:xfrm>
            <a:off x="0" y="0"/>
            <a:ext cx="12268200" cy="6858000"/>
          </a:xfrm>
          <a:prstGeom prst="rect">
            <a:avLst/>
          </a:prstGeom>
          <a:gradFill>
            <a:gsLst>
              <a:gs pos="25000">
                <a:srgbClr val="000000"/>
              </a:gs>
              <a:gs pos="52000">
                <a:schemeClr val="bg1">
                  <a:alpha val="0"/>
                </a:schemeClr>
              </a:gs>
              <a:gs pos="71000">
                <a:srgbClr val="00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F1FBAF-C012-45B0-8821-BEE02FF778E1}"/>
              </a:ext>
            </a:extLst>
          </p:cNvPr>
          <p:cNvGrpSpPr/>
          <p:nvPr/>
        </p:nvGrpSpPr>
        <p:grpSpPr>
          <a:xfrm>
            <a:off x="1273267" y="1944443"/>
            <a:ext cx="1027133" cy="1207574"/>
            <a:chOff x="1634743" y="2277726"/>
            <a:chExt cx="1027133" cy="120757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A0E00A-BC2F-4A8F-8019-8F3C6C7DFDA8}"/>
                </a:ext>
              </a:extLst>
            </p:cNvPr>
            <p:cNvSpPr/>
            <p:nvPr/>
          </p:nvSpPr>
          <p:spPr>
            <a:xfrm>
              <a:off x="2052276" y="2865447"/>
              <a:ext cx="609600" cy="619853"/>
            </a:xfrm>
            <a:prstGeom prst="ellipse">
              <a:avLst/>
            </a:prstGeom>
            <a:solidFill>
              <a:srgbClr val="00B05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miley Face 12">
              <a:extLst>
                <a:ext uri="{FF2B5EF4-FFF2-40B4-BE49-F238E27FC236}">
                  <a16:creationId xmlns:a16="http://schemas.microsoft.com/office/drawing/2014/main" id="{B141A475-2B11-46B1-B918-19CD36F1CFBF}"/>
                </a:ext>
              </a:extLst>
            </p:cNvPr>
            <p:cNvSpPr/>
            <p:nvPr/>
          </p:nvSpPr>
          <p:spPr>
            <a:xfrm>
              <a:off x="1634743" y="2277726"/>
              <a:ext cx="522513" cy="552520"/>
            </a:xfrm>
            <a:prstGeom prst="smileyFace">
              <a:avLst>
                <a:gd name="adj" fmla="val -4653"/>
              </a:avLst>
            </a:prstGeom>
            <a:solidFill>
              <a:srgbClr val="00B05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429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0E8A8D-857C-4982-A533-4C0276E2929E}"/>
              </a:ext>
            </a:extLst>
          </p:cNvPr>
          <p:cNvSpPr/>
          <p:nvPr/>
        </p:nvSpPr>
        <p:spPr>
          <a:xfrm>
            <a:off x="762000" y="783771"/>
            <a:ext cx="10178143" cy="5290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F53E3-3597-4910-877A-67E9092963E5}"/>
              </a:ext>
            </a:extLst>
          </p:cNvPr>
          <p:cNvSpPr txBox="1"/>
          <p:nvPr/>
        </p:nvSpPr>
        <p:spPr>
          <a:xfrm>
            <a:off x="1135126" y="1110343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C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Agenda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C0043-C01B-427B-BC75-EBC3E2F819AD}"/>
              </a:ext>
            </a:extLst>
          </p:cNvPr>
          <p:cNvSpPr txBox="1"/>
          <p:nvPr/>
        </p:nvSpPr>
        <p:spPr>
          <a:xfrm>
            <a:off x="1135126" y="1958141"/>
            <a:ext cx="6442501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Downloading This Tutorial </a:t>
            </a:r>
            <a:r>
              <a:rPr lang="en-US" sz="2000" b="1" dirty="0">
                <a:latin typeface="+mj-lt"/>
                <a:ea typeface="+mj-ea"/>
                <a:cs typeface="+mj-cs"/>
              </a:rPr>
              <a:t>U</a:t>
            </a: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 </a:t>
            </a:r>
            <a:r>
              <a:rPr lang="en-US" sz="20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Command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Shell Plumbing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Pipes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Redirects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Commands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+mj-lt"/>
                <a:ea typeface="+mj-ea"/>
                <a:cs typeface="+mj-cs"/>
              </a:rPr>
              <a:t>Quiz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35209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FED5480B-F756-FF45-9877-BBAA03285058}"/>
    </a:ext>
  </a:extLst>
</a:theme>
</file>

<file path=ppt/theme/theme10.xml><?xml version="1.0" encoding="utf-8"?>
<a:theme xmlns:a="http://schemas.openxmlformats.org/drawingml/2006/main" name="Content Slides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C27AFD6-3DA3-4A4E-82B7-746F24248414}"/>
    </a:ext>
  </a:extLst>
</a:theme>
</file>

<file path=ppt/theme/theme11.xml><?xml version="1.0" encoding="utf-8"?>
<a:theme xmlns:a="http://schemas.openxmlformats.org/drawingml/2006/main" name="Stats Slide">
  <a:themeElements>
    <a:clrScheme name="OT Branded">
      <a:dk1>
        <a:srgbClr val="003B70"/>
      </a:dk1>
      <a:lt1>
        <a:srgbClr val="FFFFFF"/>
      </a:lt1>
      <a:dk2>
        <a:srgbClr val="003B70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283C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A2A0336-D4CA-304E-B5C3-F41D9C95A5FB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AFAE81BE-387D-5448-8533-CDC11635A0E8}"/>
    </a:ext>
  </a:extLst>
</a:theme>
</file>

<file path=ppt/theme/theme3.xml><?xml version="1.0" encoding="utf-8"?>
<a:theme xmlns:a="http://schemas.openxmlformats.org/drawingml/2006/main" name="Title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6CF0E0B-714A-B244-B28E-FD3399B8408C}"/>
    </a:ext>
  </a:extLst>
</a:theme>
</file>

<file path=ppt/theme/theme4.xml><?xml version="1.0" encoding="utf-8"?>
<a:theme xmlns:a="http://schemas.openxmlformats.org/drawingml/2006/main" name="Title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30608524-8F06-A946-82FC-E5CB09482FCF}"/>
    </a:ext>
  </a:extLst>
</a:theme>
</file>

<file path=ppt/theme/theme5.xml><?xml version="1.0" encoding="utf-8"?>
<a:theme xmlns:a="http://schemas.openxmlformats.org/drawingml/2006/main" name="Divider Slide 1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246C53A4-78DE-2E40-831D-FD18511F36B3}"/>
    </a:ext>
  </a:extLst>
</a:theme>
</file>

<file path=ppt/theme/theme6.xml><?xml version="1.0" encoding="utf-8"?>
<a:theme xmlns:a="http://schemas.openxmlformats.org/drawingml/2006/main" name="Divider Slide 2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E5428999-3304-DB4A-A622-5496524318A1}"/>
    </a:ext>
  </a:extLst>
</a:theme>
</file>

<file path=ppt/theme/theme7.xml><?xml version="1.0" encoding="utf-8"?>
<a:theme xmlns:a="http://schemas.openxmlformats.org/drawingml/2006/main" name="Divider Slide 3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84DF2639-B0DF-914C-B261-E70A23B19484}"/>
    </a:ext>
  </a:extLst>
</a:theme>
</file>

<file path=ppt/theme/theme8.xml><?xml version="1.0" encoding="utf-8"?>
<a:theme xmlns:a="http://schemas.openxmlformats.org/drawingml/2006/main" name="Divider Slide 4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A1BEE82-CA11-8143-BAE5-66BA45154A29}"/>
    </a:ext>
  </a:extLst>
</a:theme>
</file>

<file path=ppt/theme/theme9.xml><?xml version="1.0" encoding="utf-8"?>
<a:theme xmlns:a="http://schemas.openxmlformats.org/drawingml/2006/main" name="Divider Slide 5 - Quote">
  <a:themeElements>
    <a:clrScheme name="Ontario Tech">
      <a:dk1>
        <a:srgbClr val="003C71"/>
      </a:dk1>
      <a:lt1>
        <a:srgbClr val="FFFFFF"/>
      </a:lt1>
      <a:dk2>
        <a:srgbClr val="003C71"/>
      </a:dk2>
      <a:lt2>
        <a:srgbClr val="E7E6E6"/>
      </a:lt2>
      <a:accent1>
        <a:srgbClr val="0077CA"/>
      </a:accent1>
      <a:accent2>
        <a:srgbClr val="E75D2A"/>
      </a:accent2>
      <a:accent3>
        <a:srgbClr val="5B6770"/>
      </a:accent3>
      <a:accent4>
        <a:srgbClr val="A7A8AA"/>
      </a:accent4>
      <a:accent5>
        <a:srgbClr val="ACA391"/>
      </a:accent5>
      <a:accent6>
        <a:srgbClr val="003C71"/>
      </a:accent6>
      <a:hlink>
        <a:srgbClr val="0077CA"/>
      </a:hlink>
      <a:folHlink>
        <a:srgbClr val="CACAC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3FEB69D2-FFBD-F142-8B31-CC7492C98BA1}" vid="{B9AC92AD-4DCB-2342-950B-9373134B99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Powerpoint_Template_Ontario_Tech_University</Template>
  <TotalTime>375</TotalTime>
  <Words>1273</Words>
  <Application>Microsoft Office PowerPoint</Application>
  <PresentationFormat>Widescreen</PresentationFormat>
  <Paragraphs>150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AdobePiStd</vt:lpstr>
      <vt:lpstr>Arial</vt:lpstr>
      <vt:lpstr>Arial</vt:lpstr>
      <vt:lpstr>Calibri</vt:lpstr>
      <vt:lpstr>CourierNewPSMT</vt:lpstr>
      <vt:lpstr>OpenSans</vt:lpstr>
      <vt:lpstr>OpenSans-Semibold</vt:lpstr>
      <vt:lpstr>System Font Regular</vt:lpstr>
      <vt:lpstr>Wingdings</vt:lpstr>
      <vt:lpstr>Title Slide 1</vt:lpstr>
      <vt:lpstr>Title Slide 2</vt:lpstr>
      <vt:lpstr>Title Slide 3</vt:lpstr>
      <vt:lpstr>Title Slide 4</vt:lpstr>
      <vt:lpstr>Divider Slide 1</vt:lpstr>
      <vt:lpstr>Divider Slide 2</vt:lpstr>
      <vt:lpstr>Divider Slide 3</vt:lpstr>
      <vt:lpstr>Divider Slide 4</vt:lpstr>
      <vt:lpstr>Divider Slide 5 - Quote</vt:lpstr>
      <vt:lpstr>Content Slides</vt:lpstr>
      <vt:lpstr>Stats Slide</vt:lpstr>
      <vt:lpstr> Tutorial 2  Fall 2020</vt:lpstr>
      <vt:lpstr>In the previous tutorial, we have this unanswered question that related to top command</vt:lpstr>
      <vt:lpstr>PowerPoint Presentation</vt:lpstr>
      <vt:lpstr>Top command </vt:lpstr>
      <vt:lpstr>Top command </vt:lpstr>
      <vt:lpstr>PowerPoint Presentation</vt:lpstr>
      <vt:lpstr>PowerPoint Presentation</vt:lpstr>
      <vt:lpstr>PowerPoint Presentation</vt:lpstr>
      <vt:lpstr>PowerPoint Presentation</vt:lpstr>
      <vt:lpstr>Downloading This Tutorial Using wget Command</vt:lpstr>
      <vt:lpstr>Downloading This Tutorial using wget Command</vt:lpstr>
      <vt:lpstr>Shell Plumbing</vt:lpstr>
      <vt:lpstr>Shell Plumbing</vt:lpstr>
      <vt:lpstr>Shell Plumbing</vt:lpstr>
      <vt:lpstr>Pipes</vt:lpstr>
      <vt:lpstr>Pipes</vt:lpstr>
      <vt:lpstr>Redirects</vt:lpstr>
      <vt:lpstr>Redirects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Basic Commands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abdelrahman elewah</dc:creator>
  <cp:lastModifiedBy>abdelrahman elewah</cp:lastModifiedBy>
  <cp:revision>34</cp:revision>
  <dcterms:created xsi:type="dcterms:W3CDTF">2020-09-11T17:09:19Z</dcterms:created>
  <dcterms:modified xsi:type="dcterms:W3CDTF">2020-09-18T18:07:45Z</dcterms:modified>
</cp:coreProperties>
</file>